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70" r:id="rId15"/>
    <p:sldId id="271" r:id="rId16"/>
    <p:sldId id="285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2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1"/>
    <p:restoredTop sz="94710"/>
  </p:normalViewPr>
  <p:slideViewPr>
    <p:cSldViewPr snapToGrid="0" snapToObjects="1">
      <p:cViewPr varScale="1">
        <p:scale>
          <a:sx n="142" d="100"/>
          <a:sy n="142" d="100"/>
        </p:scale>
        <p:origin x="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10.png>
</file>

<file path=ppt/media/image52.png>
</file>

<file path=ppt/media/image520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16ACA-831C-B941-AF4B-BEE82FB86BD6}" type="datetimeFigureOut">
              <a:rPr lang="en-US" smtClean="0"/>
              <a:t>12/4/20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85C96-C9AA-274C-8CF0-A8E19C756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89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85C96-C9AA-274C-8CF0-A8E19C75649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03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207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44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03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2013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151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936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764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3981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7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2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57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95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550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42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383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88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746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online+retai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B40FCD49-2060-48B9-8212-8A5F1DF47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DA70F40A-D18F-4F05-A106-6D2CB24DC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4DD985-1310-442C-A51A-3F0210F565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t="6765" b="8965"/>
          <a:stretch/>
        </p:blipFill>
        <p:spPr>
          <a:xfrm>
            <a:off x="0" y="251022"/>
            <a:ext cx="12191962" cy="6857990"/>
          </a:xfrm>
          <a:prstGeom prst="rect">
            <a:avLst/>
          </a:prstGeom>
        </p:spPr>
      </p:pic>
      <p:pic>
        <p:nvPicPr>
          <p:cNvPr id="8" name="Picture 12">
            <a:extLst>
              <a:ext uri="{FF2B5EF4-FFF2-40B4-BE49-F238E27FC236}">
                <a16:creationId xmlns:a16="http://schemas.microsoft.com/office/drawing/2014/main" id="{83A45DCD-B5FB-4A86-88D2-91088C7FF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FEFEEF-E64C-FC4F-83DE-BB0A604CD4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Customer SEGMENTATION and MARKET BASKET ANALYSIS FOR AN ONLINE RETAIL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8C363-121C-154B-89F9-F70A21437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4376" y="5168865"/>
            <a:ext cx="4483694" cy="13715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Garamond" panose="02020404030301010803" pitchFamily="18" charset="0"/>
              </a:rPr>
              <a:t>Bhavya Sree BINDELA</a:t>
            </a:r>
          </a:p>
          <a:p>
            <a:r>
              <a:rPr lang="en-US" dirty="0">
                <a:solidFill>
                  <a:schemeClr val="tx1"/>
                </a:solidFill>
                <a:latin typeface="Garamond" panose="02020404030301010803" pitchFamily="18" charset="0"/>
              </a:rPr>
              <a:t>A20448208</a:t>
            </a:r>
          </a:p>
          <a:p>
            <a:r>
              <a:rPr lang="en-US" dirty="0">
                <a:solidFill>
                  <a:schemeClr val="tx1"/>
                </a:solidFill>
                <a:latin typeface="Garamond" panose="02020404030301010803" pitchFamily="18" charset="0"/>
              </a:rPr>
              <a:t>Group: 320</a:t>
            </a:r>
          </a:p>
        </p:txBody>
      </p:sp>
    </p:spTree>
    <p:extLst>
      <p:ext uri="{BB962C8B-B14F-4D97-AF65-F5344CB8AC3E}">
        <p14:creationId xmlns:p14="http://schemas.microsoft.com/office/powerpoint/2010/main" val="762488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758783-8C3A-F944-8069-A66162B14504}"/>
              </a:ext>
            </a:extLst>
          </p:cNvPr>
          <p:cNvSpPr txBox="1"/>
          <p:nvPr/>
        </p:nvSpPr>
        <p:spPr>
          <a:xfrm>
            <a:off x="516048" y="219041"/>
            <a:ext cx="9945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K-Means Clustering – K with Silhouette Method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55C1AE-854F-4F44-B3AE-8F0B3597A10A}"/>
              </a:ext>
            </a:extLst>
          </p:cNvPr>
          <p:cNvSpPr txBox="1"/>
          <p:nvPr/>
        </p:nvSpPr>
        <p:spPr>
          <a:xfrm>
            <a:off x="764866" y="906127"/>
            <a:ext cx="62864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7030A0"/>
                </a:solidFill>
                <a:latin typeface="Garamond" panose="02020404030301010803" pitchFamily="18" charset="0"/>
              </a:rPr>
              <a:t>Silhouette Method</a:t>
            </a:r>
          </a:p>
          <a:p>
            <a:pPr algn="just"/>
            <a:r>
              <a:rPr lang="en-US" sz="2200" dirty="0">
                <a:latin typeface="Garamond" panose="02020404030301010803" pitchFamily="18" charset="0"/>
              </a:rPr>
              <a:t>Silhouette Score is a measure of how similar an object is to its own cluster. Ranges from -1 to +1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5411A9-26EC-A942-AA55-F7C430FBD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7597" y="931342"/>
            <a:ext cx="2653493" cy="238895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7B18CB-FAD6-1F48-8737-A2EB4EF42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65" y="2125821"/>
            <a:ext cx="6411151" cy="9144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1CC3E7D-FD73-8849-A34A-D608FE583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394" y="3594509"/>
            <a:ext cx="3869900" cy="275828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D89700E-3116-E541-B21C-D0B26B063A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865" y="3092556"/>
            <a:ext cx="6393068" cy="34355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46C724-E203-5A4F-ADE7-66105B166D74}"/>
              </a:ext>
            </a:extLst>
          </p:cNvPr>
          <p:cNvSpPr txBox="1"/>
          <p:nvPr/>
        </p:nvSpPr>
        <p:spPr>
          <a:xfrm>
            <a:off x="6274988" y="3152008"/>
            <a:ext cx="925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 = 4</a:t>
            </a:r>
          </a:p>
        </p:txBody>
      </p:sp>
    </p:spTree>
    <p:extLst>
      <p:ext uri="{BB962C8B-B14F-4D97-AF65-F5344CB8AC3E}">
        <p14:creationId xmlns:p14="http://schemas.microsoft.com/office/powerpoint/2010/main" val="3296750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DEFBDD-9A51-6446-B023-758273A3982E}"/>
              </a:ext>
            </a:extLst>
          </p:cNvPr>
          <p:cNvSpPr txBox="1"/>
          <p:nvPr/>
        </p:nvSpPr>
        <p:spPr>
          <a:xfrm>
            <a:off x="731211" y="907665"/>
            <a:ext cx="63790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7030A0"/>
                </a:solidFill>
                <a:latin typeface="Garamond" panose="02020404030301010803" pitchFamily="18" charset="0"/>
              </a:rPr>
              <a:t>Elbow Method</a:t>
            </a:r>
          </a:p>
          <a:p>
            <a:pPr algn="just"/>
            <a:r>
              <a:rPr lang="en-US" sz="2200" dirty="0">
                <a:latin typeface="Garamond" panose="02020404030301010803" pitchFamily="18" charset="0"/>
              </a:rPr>
              <a:t>Elbow Method gives the total Within Sum of Squared Errors for different values of K.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101312-9891-CC49-87C9-8C1866849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5578" y="1038760"/>
            <a:ext cx="2746432" cy="240822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40A605-A0F7-6245-81F0-88B27F1AC6C4}"/>
              </a:ext>
            </a:extLst>
          </p:cNvPr>
          <p:cNvSpPr txBox="1"/>
          <p:nvPr/>
        </p:nvSpPr>
        <p:spPr>
          <a:xfrm>
            <a:off x="516048" y="219041"/>
            <a:ext cx="9685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K-Means Clustering – K with Elbow Method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A1F01B-A10B-CE4A-8DEF-921E28378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11" y="2130011"/>
            <a:ext cx="6981388" cy="8359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87BE2C-DBC5-FA45-90B4-62BC1F4FB9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9682" y="3717197"/>
            <a:ext cx="3438224" cy="27646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CC0B36-CF0E-BC48-99EB-B69AD61168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411" y="3064840"/>
            <a:ext cx="6981388" cy="35586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0811C6A-927C-F94B-A9DA-8BCE6CBC9139}"/>
              </a:ext>
            </a:extLst>
          </p:cNvPr>
          <p:cNvSpPr txBox="1"/>
          <p:nvPr/>
        </p:nvSpPr>
        <p:spPr>
          <a:xfrm>
            <a:off x="6647247" y="3095634"/>
            <a:ext cx="925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 = 3</a:t>
            </a:r>
          </a:p>
        </p:txBody>
      </p:sp>
    </p:spTree>
    <p:extLst>
      <p:ext uri="{BB962C8B-B14F-4D97-AF65-F5344CB8AC3E}">
        <p14:creationId xmlns:p14="http://schemas.microsoft.com/office/powerpoint/2010/main" val="3142632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1B4822C-0023-6E4F-B6F5-066206FE14E9}"/>
              </a:ext>
            </a:extLst>
          </p:cNvPr>
          <p:cNvSpPr txBox="1"/>
          <p:nvPr/>
        </p:nvSpPr>
        <p:spPr>
          <a:xfrm>
            <a:off x="516048" y="219041"/>
            <a:ext cx="8845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K-Means Clustering - Evaluation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5EC3EA-80F6-2145-A9DA-01E0A1745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28" y="1303674"/>
            <a:ext cx="5095369" cy="53352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1BD25F9-2333-3945-96B7-9394340BB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705" y="1303673"/>
            <a:ext cx="4871280" cy="53352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CC213CE-8868-E04C-A93C-3444E34E780E}"/>
              </a:ext>
            </a:extLst>
          </p:cNvPr>
          <p:cNvSpPr txBox="1"/>
          <p:nvPr/>
        </p:nvSpPr>
        <p:spPr>
          <a:xfrm>
            <a:off x="7561078" y="563744"/>
            <a:ext cx="36004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aramond" panose="02020404030301010803" pitchFamily="18" charset="0"/>
              </a:rPr>
              <a:t>Sample: 3911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N-Fold Cross Validation at N= 10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DF2304-F92E-8D44-9760-C567085F224D}"/>
              </a:ext>
            </a:extLst>
          </p:cNvPr>
          <p:cNvSpPr txBox="1"/>
          <p:nvPr/>
        </p:nvSpPr>
        <p:spPr>
          <a:xfrm>
            <a:off x="4030497" y="143266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Model with K= 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17D527-3018-DF4B-8809-5101661DF7AD}"/>
              </a:ext>
            </a:extLst>
          </p:cNvPr>
          <p:cNvSpPr txBox="1"/>
          <p:nvPr/>
        </p:nvSpPr>
        <p:spPr>
          <a:xfrm>
            <a:off x="9332687" y="170993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Model with K= 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45815C-035B-A548-BC95-A35B6A744B21}"/>
              </a:ext>
            </a:extLst>
          </p:cNvPr>
          <p:cNvSpPr/>
          <p:nvPr/>
        </p:nvSpPr>
        <p:spPr>
          <a:xfrm>
            <a:off x="671697" y="804030"/>
            <a:ext cx="235032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>
                <a:solidFill>
                  <a:srgbClr val="7030A0"/>
                </a:solidFill>
                <a:latin typeface="Garamond" panose="02020404030301010803" pitchFamily="18" charset="0"/>
              </a:rPr>
              <a:t>KNN Classification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660E1E-E2E5-AB4A-A2B2-9AB2C9BAD6D3}"/>
              </a:ext>
            </a:extLst>
          </p:cNvPr>
          <p:cNvSpPr txBox="1"/>
          <p:nvPr/>
        </p:nvSpPr>
        <p:spPr>
          <a:xfrm>
            <a:off x="4112328" y="5717228"/>
            <a:ext cx="165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Accuracy: 0.986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4C01FB-BD74-5E4E-AEFF-F75431B25BE4}"/>
              </a:ext>
            </a:extLst>
          </p:cNvPr>
          <p:cNvSpPr txBox="1"/>
          <p:nvPr/>
        </p:nvSpPr>
        <p:spPr>
          <a:xfrm>
            <a:off x="9420750" y="5727282"/>
            <a:ext cx="165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Accuracy: 0.987</a:t>
            </a:r>
          </a:p>
        </p:txBody>
      </p:sp>
    </p:spTree>
    <p:extLst>
      <p:ext uri="{BB962C8B-B14F-4D97-AF65-F5344CB8AC3E}">
        <p14:creationId xmlns:p14="http://schemas.microsoft.com/office/powerpoint/2010/main" val="2402182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F536F5-1E99-0B4D-AFD0-13900AF92BA6}"/>
              </a:ext>
            </a:extLst>
          </p:cNvPr>
          <p:cNvSpPr txBox="1"/>
          <p:nvPr/>
        </p:nvSpPr>
        <p:spPr>
          <a:xfrm>
            <a:off x="296129" y="330804"/>
            <a:ext cx="10549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Hierarchical Clustering – K with Silhouette Method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5C427A-C224-2E48-BC13-4EE7D5B4F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6330" y="977135"/>
            <a:ext cx="2764440" cy="197440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76EAE0-602B-2347-8A84-F58B9A301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33" y="1076445"/>
            <a:ext cx="5683170" cy="55551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104173-3FF8-7B42-AC49-2B30C7597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330" y="3078866"/>
            <a:ext cx="5115326" cy="355272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6B2D3C-3DE0-DB4D-A1E9-B49E364FF07E}"/>
              </a:ext>
            </a:extLst>
          </p:cNvPr>
          <p:cNvSpPr txBox="1"/>
          <p:nvPr/>
        </p:nvSpPr>
        <p:spPr>
          <a:xfrm>
            <a:off x="9560688" y="1521929"/>
            <a:ext cx="17593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Garamond" panose="02020404030301010803" pitchFamily="18" charset="0"/>
              </a:rPr>
              <a:t>Considering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K = 2</a:t>
            </a:r>
          </a:p>
        </p:txBody>
      </p:sp>
    </p:spTree>
    <p:extLst>
      <p:ext uri="{BB962C8B-B14F-4D97-AF65-F5344CB8AC3E}">
        <p14:creationId xmlns:p14="http://schemas.microsoft.com/office/powerpoint/2010/main" val="749320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9B791E-F625-1047-9193-428059139627}"/>
              </a:ext>
            </a:extLst>
          </p:cNvPr>
          <p:cNvSpPr txBox="1"/>
          <p:nvPr/>
        </p:nvSpPr>
        <p:spPr>
          <a:xfrm>
            <a:off x="296129" y="330804"/>
            <a:ext cx="10560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Hierarchical Clustering - K with Elbow method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11E554-F4E8-924B-AD38-B492A8189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028" y="1145019"/>
            <a:ext cx="2433818" cy="200008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2B1FF9-60FB-054B-AC51-A9EFE4D3F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09" y="1136650"/>
            <a:ext cx="6121256" cy="53310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4D8B0A-D534-3440-B0E8-772358EB6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132" y="3312993"/>
            <a:ext cx="4907444" cy="321420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7C972C-CA0E-6141-9F9C-3231A06B86E8}"/>
              </a:ext>
            </a:extLst>
          </p:cNvPr>
          <p:cNvSpPr txBox="1"/>
          <p:nvPr/>
        </p:nvSpPr>
        <p:spPr>
          <a:xfrm>
            <a:off x="9965802" y="1446835"/>
            <a:ext cx="17593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Garamond" panose="02020404030301010803" pitchFamily="18" charset="0"/>
              </a:rPr>
              <a:t>Considering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K = 3</a:t>
            </a:r>
          </a:p>
        </p:txBody>
      </p:sp>
    </p:spTree>
    <p:extLst>
      <p:ext uri="{BB962C8B-B14F-4D97-AF65-F5344CB8AC3E}">
        <p14:creationId xmlns:p14="http://schemas.microsoft.com/office/powerpoint/2010/main" val="636506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0E222E-A93F-9644-BD5A-F3915A52B92F}"/>
              </a:ext>
            </a:extLst>
          </p:cNvPr>
          <p:cNvSpPr txBox="1"/>
          <p:nvPr/>
        </p:nvSpPr>
        <p:spPr>
          <a:xfrm>
            <a:off x="516048" y="219041"/>
            <a:ext cx="8845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Hierarchical Clustering - Evaluation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129CE1-6D2C-3B44-A93A-427299A4D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29" y="1377387"/>
            <a:ext cx="5784155" cy="5261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4A4CB8-D33B-BE47-88CD-07EB9C302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068" y="1838929"/>
            <a:ext cx="5296429" cy="47130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8F1EDF-4820-2644-9788-327EA0660C7E}"/>
              </a:ext>
            </a:extLst>
          </p:cNvPr>
          <p:cNvSpPr txBox="1"/>
          <p:nvPr/>
        </p:nvSpPr>
        <p:spPr>
          <a:xfrm>
            <a:off x="7412487" y="865372"/>
            <a:ext cx="36004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aramond" panose="02020404030301010803" pitchFamily="18" charset="0"/>
              </a:rPr>
              <a:t>Sample: 3911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N-Fold Cross Validation at N= 10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512B22-FFFE-5243-9A96-9449D90A08C3}"/>
              </a:ext>
            </a:extLst>
          </p:cNvPr>
          <p:cNvSpPr/>
          <p:nvPr/>
        </p:nvSpPr>
        <p:spPr>
          <a:xfrm>
            <a:off x="712830" y="849983"/>
            <a:ext cx="235032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>
                <a:solidFill>
                  <a:srgbClr val="7030A0"/>
                </a:solidFill>
                <a:latin typeface="Garamond" panose="02020404030301010803" pitchFamily="18" charset="0"/>
              </a:rPr>
              <a:t>KNN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6899BC-1556-574A-9559-358FB9575AA6}"/>
              </a:ext>
            </a:extLst>
          </p:cNvPr>
          <p:cNvSpPr txBox="1"/>
          <p:nvPr/>
        </p:nvSpPr>
        <p:spPr>
          <a:xfrm>
            <a:off x="4551359" y="165426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Model with K=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C55A09-D6FA-F545-88EF-5FB73E789AE9}"/>
              </a:ext>
            </a:extLst>
          </p:cNvPr>
          <p:cNvSpPr txBox="1"/>
          <p:nvPr/>
        </p:nvSpPr>
        <p:spPr>
          <a:xfrm>
            <a:off x="10173468" y="188353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Model with K=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DB9C28-EC66-D347-9B53-5F9FCDC2035A}"/>
              </a:ext>
            </a:extLst>
          </p:cNvPr>
          <p:cNvSpPr txBox="1"/>
          <p:nvPr/>
        </p:nvSpPr>
        <p:spPr>
          <a:xfrm>
            <a:off x="4639422" y="5670930"/>
            <a:ext cx="165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Accuracy: 0.998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7CC870-62AB-B749-ADBF-3C5E3B34FBF6}"/>
              </a:ext>
            </a:extLst>
          </p:cNvPr>
          <p:cNvSpPr txBox="1"/>
          <p:nvPr/>
        </p:nvSpPr>
        <p:spPr>
          <a:xfrm>
            <a:off x="10173468" y="5623296"/>
            <a:ext cx="1652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Accuracy: 0.995</a:t>
            </a:r>
          </a:p>
        </p:txBody>
      </p:sp>
    </p:spTree>
    <p:extLst>
      <p:ext uri="{BB962C8B-B14F-4D97-AF65-F5344CB8AC3E}">
        <p14:creationId xmlns:p14="http://schemas.microsoft.com/office/powerpoint/2010/main" val="117412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8E19C9A-3B3E-F24F-9A4D-7808BFA2DB7D}"/>
              </a:ext>
            </a:extLst>
          </p:cNvPr>
          <p:cNvSpPr/>
          <p:nvPr/>
        </p:nvSpPr>
        <p:spPr>
          <a:xfrm>
            <a:off x="573871" y="223228"/>
            <a:ext cx="47172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Clustering - Evaluation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B378C5-9697-BE48-8B20-CF70A1369DFA}"/>
              </a:ext>
            </a:extLst>
          </p:cNvPr>
          <p:cNvSpPr txBox="1"/>
          <p:nvPr/>
        </p:nvSpPr>
        <p:spPr>
          <a:xfrm>
            <a:off x="634710" y="1039065"/>
            <a:ext cx="39680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rgbClr val="7030A0"/>
                </a:solidFill>
                <a:latin typeface="Garamond" panose="02020404030301010803" pitchFamily="18" charset="0"/>
              </a:rPr>
              <a:t>Using Internal validation measures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9764151-1389-6744-9D83-40B51690B719}"/>
                  </a:ext>
                </a:extLst>
              </p:cNvPr>
              <p:cNvSpPr/>
              <p:nvPr/>
            </p:nvSpPr>
            <p:spPr>
              <a:xfrm>
                <a:off x="385483" y="1639458"/>
                <a:ext cx="5369859" cy="47555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b="1" dirty="0">
                    <a:latin typeface="Garamond" panose="02020404030301010803" pitchFamily="18" charset="0"/>
                  </a:rPr>
                  <a:t>Connectivity :</a:t>
                </a:r>
                <a:r>
                  <a:rPr lang="en-US" dirty="0"/>
                  <a:t> </a:t>
                </a:r>
                <a:r>
                  <a:rPr lang="en-US" dirty="0">
                    <a:latin typeface="Garamond" panose="02020404030301010803" pitchFamily="18" charset="0"/>
                  </a:rPr>
                  <a:t>Degree of connectedness of the clusters determined by KNN. This should be minimum.</a:t>
                </a:r>
              </a:p>
              <a:p>
                <a:endParaRPr lang="en-US" dirty="0">
                  <a:latin typeface="Garamond" panose="02020404030301010803" pitchFamily="18" charset="0"/>
                </a:endParaRPr>
              </a:p>
              <a:p>
                <a:r>
                  <a:rPr lang="en-US" b="1" dirty="0">
                    <a:latin typeface="Garamond" panose="02020404030301010803" pitchFamily="18" charset="0"/>
                  </a:rPr>
                  <a:t>Silhouette width: </a:t>
                </a:r>
                <a:r>
                  <a:rPr lang="en-US" dirty="0">
                    <a:latin typeface="Garamond" panose="02020404030301010803" pitchFamily="18" charset="0"/>
                  </a:rPr>
                  <a:t>Measures the compactness of the clusters.</a:t>
                </a:r>
              </a:p>
              <a:p>
                <a:r>
                  <a:rPr lang="en-US" b="1" dirty="0">
                    <a:latin typeface="Garamond" panose="02020404030301010803" pitchFamily="18" charset="0"/>
                  </a:rPr>
                  <a:t>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𝒃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 − </m:t>
                        </m:r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𝒎𝒂𝒙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𝒃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b="1" dirty="0">
                  <a:latin typeface="Garamond" panose="02020404030301010803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Garamond" panose="02020404030301010803" pitchFamily="18" charset="0"/>
                  </a:rPr>
                  <a:t> is the average distance of object </a:t>
                </a:r>
                <a:r>
                  <a:rPr lang="en-US" dirty="0" err="1">
                    <a:latin typeface="Garamond" panose="02020404030301010803" pitchFamily="18" charset="0"/>
                  </a:rPr>
                  <a:t>i</a:t>
                </a:r>
                <a:r>
                  <a:rPr lang="en-US" dirty="0">
                    <a:latin typeface="Garamond" panose="02020404030301010803" pitchFamily="18" charset="0"/>
                  </a:rPr>
                  <a:t> from all other objects of same cluster.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Garamond" panose="02020404030301010803" pitchFamily="18" charset="0"/>
                  </a:rPr>
                  <a:t> is the average distance of object i from all other objects of different cluster.</a:t>
                </a:r>
              </a:p>
              <a:p>
                <a:r>
                  <a:rPr lang="en-US" dirty="0">
                    <a:latin typeface="Garamond" panose="02020404030301010803" pitchFamily="18" charset="0"/>
                  </a:rPr>
                  <a:t>The range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Garamond" panose="02020404030301010803" pitchFamily="18" charset="0"/>
                  </a:rPr>
                  <a:t> is [-1,1].</a:t>
                </a:r>
              </a:p>
              <a:p>
                <a:endParaRPr lang="en-US" b="1" dirty="0">
                  <a:latin typeface="Garamond" panose="02020404030301010803" pitchFamily="18" charset="0"/>
                </a:endParaRPr>
              </a:p>
              <a:p>
                <a:r>
                  <a:rPr lang="en-US" b="1" dirty="0">
                    <a:latin typeface="Garamond" panose="02020404030301010803" pitchFamily="18" charset="0"/>
                  </a:rPr>
                  <a:t>Dunn Index: </a:t>
                </a:r>
                <a:r>
                  <a:rPr lang="en-US" dirty="0">
                    <a:latin typeface="Garamond" panose="02020404030301010803" pitchFamily="18" charset="0"/>
                  </a:rPr>
                  <a:t>Measures the separation of clusters.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𝑫</m:t>
                      </m:r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𝒔𝒆𝒑𝒂𝒓𝒂𝒕𝒊𝒐𝒏</m:t>
                          </m:r>
                        </m:num>
                        <m:den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𝒎𝒂𝒙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𝒅𝒊𝒂𝒎𝒆𝒕𝒆𝒓</m:t>
                          </m:r>
                        </m:den>
                      </m:f>
                    </m:oMath>
                  </m:oMathPara>
                </a14:m>
                <a:endParaRPr lang="en-US" sz="1400" b="1" dirty="0">
                  <a:latin typeface="Garamond" panose="02020404030301010803" pitchFamily="18" charset="0"/>
                </a:endParaRPr>
              </a:p>
              <a:p>
                <a:endParaRPr lang="en-US" sz="1400" b="1" dirty="0">
                  <a:latin typeface="Garamond" panose="02020404030301010803" pitchFamily="18" charset="0"/>
                </a:endParaRPr>
              </a:p>
              <a:p>
                <a:r>
                  <a:rPr lang="en-US" dirty="0">
                    <a:latin typeface="Garamond" panose="02020404030301010803" pitchFamily="18" charset="0"/>
                  </a:rPr>
                  <a:t>This should be maximum.</a:t>
                </a: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9764151-1389-6744-9D83-40B51690B71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483" y="1639458"/>
                <a:ext cx="5369859" cy="4755597"/>
              </a:xfrm>
              <a:prstGeom prst="rect">
                <a:avLst/>
              </a:prstGeom>
              <a:blipFill>
                <a:blip r:embed="rId2"/>
                <a:stretch>
                  <a:fillRect l="-943" t="-800" r="-1651" b="-10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02A385BA-E96F-CD42-ABC8-E5D834D3E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31" y="1039065"/>
            <a:ext cx="5369859" cy="559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59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518785-73DB-4341-9633-1E8E30DF74AE}"/>
              </a:ext>
            </a:extLst>
          </p:cNvPr>
          <p:cNvSpPr txBox="1"/>
          <p:nvPr/>
        </p:nvSpPr>
        <p:spPr>
          <a:xfrm>
            <a:off x="516048" y="219041"/>
            <a:ext cx="8845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Customer Segmentation - Conclusion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49C4E9-D7DA-3F45-B36E-410D420CA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52" y="2864972"/>
            <a:ext cx="5380847" cy="19385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FE7F57-C303-974C-8B08-789A98E1A8FC}"/>
              </a:ext>
            </a:extLst>
          </p:cNvPr>
          <p:cNvSpPr txBox="1"/>
          <p:nvPr/>
        </p:nvSpPr>
        <p:spPr>
          <a:xfrm>
            <a:off x="637652" y="5123305"/>
            <a:ext cx="558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Garamond" panose="02020404030301010803" pitchFamily="18" charset="0"/>
              </a:rPr>
              <a:t>Cluster 1 is of the customers who are either with More Recency or Less Frequency or Less Monetary in the online Retail.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1C0C49-3B60-604E-AEBA-9542E8C18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7804" y="2864972"/>
            <a:ext cx="5449983" cy="19385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810144-4878-7D49-8132-A486C003A0E1}"/>
              </a:ext>
            </a:extLst>
          </p:cNvPr>
          <p:cNvSpPr txBox="1"/>
          <p:nvPr/>
        </p:nvSpPr>
        <p:spPr>
          <a:xfrm>
            <a:off x="6291890" y="5122016"/>
            <a:ext cx="55818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Garamond" panose="02020404030301010803" pitchFamily="18" charset="0"/>
              </a:rPr>
              <a:t>Cluster 2 is of the customers who are Recent, Frequent and spent more amount in the online Retail. 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Customers in Cluster 2 are </a:t>
            </a:r>
            <a:r>
              <a:rPr lang="en-US" sz="2200" b="1" dirty="0">
                <a:latin typeface="Garamond" panose="02020404030301010803" pitchFamily="18" charset="0"/>
              </a:rPr>
              <a:t>Loyal Customers</a:t>
            </a:r>
            <a:r>
              <a:rPr lang="en-US" sz="2200" dirty="0">
                <a:latin typeface="Garamond" panose="02020404030301010803" pitchFamily="18" charset="0"/>
              </a:rPr>
              <a:t>.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6E826FB-BF70-5A4F-9BB3-0F7EF090AA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231389"/>
              </p:ext>
            </p:extLst>
          </p:nvPr>
        </p:nvGraphicFramePr>
        <p:xfrm>
          <a:off x="3328075" y="1322836"/>
          <a:ext cx="5245100" cy="1257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3263">
                  <a:extLst>
                    <a:ext uri="{9D8B030D-6E8A-4147-A177-3AD203B41FA5}">
                      <a16:colId xmlns:a16="http://schemas.microsoft.com/office/drawing/2014/main" val="3785418838"/>
                    </a:ext>
                  </a:extLst>
                </a:gridCol>
                <a:gridCol w="1306507">
                  <a:extLst>
                    <a:ext uri="{9D8B030D-6E8A-4147-A177-3AD203B41FA5}">
                      <a16:colId xmlns:a16="http://schemas.microsoft.com/office/drawing/2014/main" val="1964650104"/>
                    </a:ext>
                  </a:extLst>
                </a:gridCol>
                <a:gridCol w="1230214">
                  <a:extLst>
                    <a:ext uri="{9D8B030D-6E8A-4147-A177-3AD203B41FA5}">
                      <a16:colId xmlns:a16="http://schemas.microsoft.com/office/drawing/2014/main" val="1985172931"/>
                    </a:ext>
                  </a:extLst>
                </a:gridCol>
                <a:gridCol w="1335116">
                  <a:extLst>
                    <a:ext uri="{9D8B030D-6E8A-4147-A177-3AD203B41FA5}">
                      <a16:colId xmlns:a16="http://schemas.microsoft.com/office/drawing/2014/main" val="778474051"/>
                    </a:ext>
                  </a:extLst>
                </a:gridCol>
              </a:tblGrid>
              <a:tr h="2413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Garamond" panose="02020404030301010803" pitchFamily="18" charset="0"/>
                        </a:rPr>
                        <a:t>Accuracy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851543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Garamond" panose="02020404030301010803" pitchFamily="18" charset="0"/>
                        </a:rPr>
                        <a:t>K-Means Clustering</a:t>
                      </a:r>
                      <a:endParaRPr lang="en-US" sz="2000" b="0" i="0" u="none" strike="noStrike" dirty="0">
                        <a:solidFill>
                          <a:srgbClr val="C65911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Garamond" panose="02020404030301010803" pitchFamily="18" charset="0"/>
                        </a:rPr>
                        <a:t>Hierarchical Clustering</a:t>
                      </a:r>
                      <a:endParaRPr lang="en-US" sz="2000" b="0" i="0" u="none" strike="noStrike" dirty="0">
                        <a:solidFill>
                          <a:srgbClr val="C65911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17618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Garamond" panose="02020404030301010803" pitchFamily="18" charset="0"/>
                        </a:rPr>
                        <a:t> K = 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Garamond" panose="02020404030301010803" pitchFamily="18" charset="0"/>
                        </a:rPr>
                        <a:t>K =3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Garamond" panose="02020404030301010803" pitchFamily="18" charset="0"/>
                        </a:rPr>
                        <a:t>K = 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Garamond" panose="02020404030301010803" pitchFamily="18" charset="0"/>
                        </a:rPr>
                        <a:t>K = 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7855137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Garamond" panose="02020404030301010803" pitchFamily="18" charset="0"/>
                        </a:rPr>
                        <a:t>0.986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  <a:latin typeface="Garamond" panose="02020404030301010803" pitchFamily="18" charset="0"/>
                        </a:rPr>
                        <a:t>0.987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  <a:latin typeface="Garamond" panose="02020404030301010803" pitchFamily="18" charset="0"/>
                        </a:rPr>
                        <a:t>0.998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Garamond" panose="02020404030301010803" pitchFamily="18" charset="0"/>
                        </a:rPr>
                        <a:t>0.995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826572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0B32986-01ED-394D-87C5-078E7A0ED6DD}"/>
              </a:ext>
            </a:extLst>
          </p:cNvPr>
          <p:cNvSpPr txBox="1"/>
          <p:nvPr/>
        </p:nvSpPr>
        <p:spPr>
          <a:xfrm>
            <a:off x="691352" y="865372"/>
            <a:ext cx="30588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rgbClr val="7030A0"/>
                </a:solidFill>
                <a:latin typeface="Garamond" panose="02020404030301010803" pitchFamily="18" charset="0"/>
              </a:rPr>
              <a:t>Using KNN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926632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0C30C6-89C2-2947-B21B-D38C7A63CAD1}"/>
              </a:ext>
            </a:extLst>
          </p:cNvPr>
          <p:cNvSpPr txBox="1"/>
          <p:nvPr/>
        </p:nvSpPr>
        <p:spPr>
          <a:xfrm>
            <a:off x="516048" y="219041"/>
            <a:ext cx="8845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Market Basket Analysis – Association rules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11E7C8-5E1A-6145-88DC-E28396F23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20" y="1335012"/>
            <a:ext cx="9182579" cy="16800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53A435-390E-6342-8397-66D27B2A7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1" y="3032977"/>
            <a:ext cx="10590836" cy="36059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93B4C3-7CC8-F749-8A54-F04D8B956A4F}"/>
              </a:ext>
            </a:extLst>
          </p:cNvPr>
          <p:cNvSpPr txBox="1"/>
          <p:nvPr/>
        </p:nvSpPr>
        <p:spPr>
          <a:xfrm>
            <a:off x="1041720" y="845818"/>
            <a:ext cx="302589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rgbClr val="7030A0"/>
                </a:solidFill>
                <a:latin typeface="Garamond" panose="02020404030301010803" pitchFamily="18" charset="0"/>
              </a:rPr>
              <a:t>Pre-Processing the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AF3C5C-52F9-7A4F-B5FD-6378A64D0DB7}"/>
              </a:ext>
            </a:extLst>
          </p:cNvPr>
          <p:cNvSpPr txBox="1"/>
          <p:nvPr/>
        </p:nvSpPr>
        <p:spPr>
          <a:xfrm>
            <a:off x="7704881" y="3081642"/>
            <a:ext cx="38119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Removed return 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Trim the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Check for special characters in the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Check for the number of unique stock codes and unique descriptions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85F4DA-065F-2540-85F7-1D6D4EFE88CA}"/>
              </a:ext>
            </a:extLst>
          </p:cNvPr>
          <p:cNvSpPr txBox="1"/>
          <p:nvPr/>
        </p:nvSpPr>
        <p:spPr>
          <a:xfrm>
            <a:off x="7847635" y="2345597"/>
            <a:ext cx="2203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Handle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2285259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674329-4EEC-8847-A4FA-208BEE347BC7}"/>
              </a:ext>
            </a:extLst>
          </p:cNvPr>
          <p:cNvSpPr txBox="1"/>
          <p:nvPr/>
        </p:nvSpPr>
        <p:spPr>
          <a:xfrm>
            <a:off x="516048" y="219041"/>
            <a:ext cx="10352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Market Basket Analysis – Pre-Processing the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1EED82-5814-8E4C-9E94-4A21FE98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88" y="2570023"/>
            <a:ext cx="9796040" cy="20554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74F2BF-0ECF-8442-A5F1-C39CF9AF5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978" y="992694"/>
            <a:ext cx="9796040" cy="15773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AB1B8B-3778-FE42-85A6-2C8F6A733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288" y="4803797"/>
            <a:ext cx="9796040" cy="17019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E326C7-F0DC-8E45-A03F-494438B273BD}"/>
              </a:ext>
            </a:extLst>
          </p:cNvPr>
          <p:cNvSpPr txBox="1"/>
          <p:nvPr/>
        </p:nvSpPr>
        <p:spPr>
          <a:xfrm>
            <a:off x="6548661" y="3046435"/>
            <a:ext cx="397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Handle data with no valid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Handle data with typo errors in Description</a:t>
            </a:r>
          </a:p>
        </p:txBody>
      </p:sp>
    </p:spTree>
    <p:extLst>
      <p:ext uri="{BB962C8B-B14F-4D97-AF65-F5344CB8AC3E}">
        <p14:creationId xmlns:p14="http://schemas.microsoft.com/office/powerpoint/2010/main" val="1255115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AB59D-7E20-D246-8FBE-58CF7D4B4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324836"/>
            <a:ext cx="10364451" cy="784770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INTRODUCTION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CA919C-BDFD-A841-8BD5-21E6549EFDEF}"/>
              </a:ext>
            </a:extLst>
          </p:cNvPr>
          <p:cNvSpPr txBox="1"/>
          <p:nvPr/>
        </p:nvSpPr>
        <p:spPr>
          <a:xfrm>
            <a:off x="1057746" y="1252750"/>
            <a:ext cx="1007650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200">
              <a:latin typeface="Garamond" panose="02020404030301010803" pitchFamily="18" charset="0"/>
            </a:endParaRPr>
          </a:p>
          <a:p>
            <a:pPr algn="just"/>
            <a:r>
              <a:rPr lang="en-US" sz="2200" b="1">
                <a:latin typeface="Garamond" panose="02020404030301010803" pitchFamily="18" charset="0"/>
              </a:rPr>
              <a:t>Customer segmentation </a:t>
            </a:r>
            <a:r>
              <a:rPr lang="en-US" sz="2200">
                <a:latin typeface="Garamond" panose="02020404030301010803" pitchFamily="18" charset="0"/>
              </a:rPr>
              <a:t>is the process of dividing the customers into different groups based on their behavior with the company. Using customer segments, the company can market their strategies to each group effectively. </a:t>
            </a:r>
          </a:p>
          <a:p>
            <a:pPr algn="just"/>
            <a:endParaRPr lang="en-US" sz="2200">
              <a:latin typeface="Garamond" panose="02020404030301010803" pitchFamily="18" charset="0"/>
            </a:endParaRPr>
          </a:p>
          <a:p>
            <a:pPr algn="just"/>
            <a:r>
              <a:rPr lang="en-US" sz="2200" b="1">
                <a:latin typeface="Garamond" panose="02020404030301010803" pitchFamily="18" charset="0"/>
              </a:rPr>
              <a:t>Market Basket Analysis </a:t>
            </a:r>
            <a:r>
              <a:rPr lang="en-US" sz="2200">
                <a:latin typeface="Garamond" panose="02020404030301010803" pitchFamily="18" charset="0"/>
              </a:rPr>
              <a:t>is a technique to identify the strength of association between pairs of products that are purchased together.</a:t>
            </a:r>
          </a:p>
          <a:p>
            <a:pPr algn="just"/>
            <a:r>
              <a:rPr lang="en-US" sz="2200">
                <a:latin typeface="Garamond" panose="02020404030301010803" pitchFamily="18" charset="0"/>
              </a:rPr>
              <a:t>This technique is based on a concept that if a person buys a product A, how likely the person will buy a product B.  </a:t>
            </a:r>
          </a:p>
          <a:p>
            <a:pPr algn="just"/>
            <a:endParaRPr lang="en-US" sz="2200">
              <a:latin typeface="Garamond" panose="02020404030301010803" pitchFamily="18" charset="0"/>
            </a:endParaRPr>
          </a:p>
          <a:p>
            <a:pPr algn="just"/>
            <a:endParaRPr lang="en-US" sz="2200">
              <a:latin typeface="Garamond" panose="02020404030301010803" pitchFamily="18" charset="0"/>
            </a:endParaRPr>
          </a:p>
          <a:p>
            <a:pPr algn="just"/>
            <a:r>
              <a:rPr lang="en-US" sz="2200">
                <a:latin typeface="Garamond" panose="02020404030301010803" pitchFamily="18" charset="0"/>
              </a:rPr>
              <a:t>Customer Segmentation and Market Basket Analysis is to explore different types of customers and their granular purchase behavior patterns.</a:t>
            </a:r>
          </a:p>
          <a:p>
            <a:pPr algn="just"/>
            <a:endParaRPr lang="en-US" sz="22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5151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11418C-8ACC-C142-83F2-F3B667EECC55}"/>
              </a:ext>
            </a:extLst>
          </p:cNvPr>
          <p:cNvSpPr txBox="1"/>
          <p:nvPr/>
        </p:nvSpPr>
        <p:spPr>
          <a:xfrm>
            <a:off x="516048" y="219041"/>
            <a:ext cx="10352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Market Basket Analysis – Format the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FCF5B6-3E4A-2A4B-9592-38850E7C1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029" y="865373"/>
            <a:ext cx="8959641" cy="42390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9C61BA-3CDB-C741-B105-0D086841E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029" y="5303037"/>
            <a:ext cx="8999879" cy="118289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716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8B324A-9E89-3040-9001-4EE1E6020738}"/>
              </a:ext>
            </a:extLst>
          </p:cNvPr>
          <p:cNvSpPr txBox="1"/>
          <p:nvPr/>
        </p:nvSpPr>
        <p:spPr>
          <a:xfrm>
            <a:off x="516048" y="219041"/>
            <a:ext cx="10352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Association Rules – Apriori Algorithm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A03727-B66B-B649-9BC2-5A7A8FF22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22" y="1251004"/>
            <a:ext cx="10352581" cy="6894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68E6D7-EFC2-B84A-A5A8-973EF5CB8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" y="2390651"/>
            <a:ext cx="5636755" cy="30735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F1C75A-9FC3-8944-AF2D-8AD367EFEC5F}"/>
              </a:ext>
            </a:extLst>
          </p:cNvPr>
          <p:cNvSpPr txBox="1"/>
          <p:nvPr/>
        </p:nvSpPr>
        <p:spPr>
          <a:xfrm>
            <a:off x="516048" y="5479640"/>
            <a:ext cx="47080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Garamond" panose="02020404030301010803" pitchFamily="18" charset="0"/>
              </a:rPr>
              <a:t>For Confidence = 1.0 and Support =0.02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- 7 Association Rules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57A7B3-A5ED-7549-8A49-CE96604523E5}"/>
              </a:ext>
            </a:extLst>
          </p:cNvPr>
          <p:cNvSpPr txBox="1"/>
          <p:nvPr/>
        </p:nvSpPr>
        <p:spPr>
          <a:xfrm>
            <a:off x="6430683" y="5464251"/>
            <a:ext cx="47080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Garamond" panose="02020404030301010803" pitchFamily="18" charset="0"/>
              </a:rPr>
              <a:t>For Confidence = 1.0 and Support =0.01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- 15 Association Rules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E37995-9278-4644-B5B5-F6272DA062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881" y="2390652"/>
            <a:ext cx="5787002" cy="307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6646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3ABC253-8A5D-6C4D-A319-7A7477BCFEB5}"/>
              </a:ext>
            </a:extLst>
          </p:cNvPr>
          <p:cNvSpPr/>
          <p:nvPr/>
        </p:nvSpPr>
        <p:spPr>
          <a:xfrm>
            <a:off x="268339" y="165269"/>
            <a:ext cx="52397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Inspect Association Rules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006AED-54DC-F34C-B9E5-3FFFC0780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755" y="843101"/>
            <a:ext cx="8018370" cy="584963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FD5A820-A1F0-2D45-B754-7F180903289D}"/>
              </a:ext>
            </a:extLst>
          </p:cNvPr>
          <p:cNvSpPr/>
          <p:nvPr/>
        </p:nvSpPr>
        <p:spPr>
          <a:xfrm>
            <a:off x="1666755" y="4444678"/>
            <a:ext cx="4294207" cy="335666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6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073E994-E509-D247-B297-98F761A34FC6}"/>
              </a:ext>
            </a:extLst>
          </p:cNvPr>
          <p:cNvSpPr/>
          <p:nvPr/>
        </p:nvSpPr>
        <p:spPr>
          <a:xfrm>
            <a:off x="360936" y="362038"/>
            <a:ext cx="72511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Prune Redundant Association Rules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DFE40C-D051-024C-8C8A-4CE57C613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903" y="1348045"/>
            <a:ext cx="9043686" cy="470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6550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A75D40-62AB-4F4C-AD90-96EB6750549C}"/>
              </a:ext>
            </a:extLst>
          </p:cNvPr>
          <p:cNvSpPr/>
          <p:nvPr/>
        </p:nvSpPr>
        <p:spPr>
          <a:xfrm>
            <a:off x="360936" y="362038"/>
            <a:ext cx="57520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Association rules Evaluation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84A50A-3CAF-EF43-9611-674428529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484" y="1376214"/>
            <a:ext cx="6926580" cy="33462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1C00E14-0E46-394C-A1CE-8A3D48A22B20}"/>
                  </a:ext>
                </a:extLst>
              </p:cNvPr>
              <p:cNvSpPr txBox="1"/>
              <p:nvPr/>
            </p:nvSpPr>
            <p:spPr>
              <a:xfrm>
                <a:off x="360936" y="1448199"/>
                <a:ext cx="4306372" cy="11723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𝑺𝒖𝒑𝒑𝒐𝒓𝒕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e>
                          </m:d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𝒀</m:t>
                              </m:r>
                            </m:e>
                          </m:d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1" i="1" dirty="0">
                  <a:latin typeface="Cambria Math" panose="02040503050406030204" pitchFamily="18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𝑇𝑟𝑎𝑛𝑠𝑎𝑐𝑡𝑖𝑜𝑛𝑠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𝑐𝑜𝑛𝑡𝑎𝑖𝑛𝑖𝑛𝑔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𝑏𝑜𝑡h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𝑎𝑛𝑑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𝑇𝑟𝑎𝑛𝑠𝑎𝑐𝑡𝑖𝑜𝑛𝑠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1C00E14-0E46-394C-A1CE-8A3D48A22B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936" y="1448199"/>
                <a:ext cx="4306372" cy="1172309"/>
              </a:xfrm>
              <a:prstGeom prst="rect">
                <a:avLst/>
              </a:prstGeom>
              <a:blipFill>
                <a:blip r:embed="rId3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04DFF4A-5BFC-A249-8A06-2867D86F875E}"/>
                  </a:ext>
                </a:extLst>
              </p:cNvPr>
              <p:cNvSpPr txBox="1"/>
              <p:nvPr/>
            </p:nvSpPr>
            <p:spPr>
              <a:xfrm>
                <a:off x="360936" y="3325738"/>
                <a:ext cx="4332853" cy="12208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𝑪𝒐𝒏𝒇𝒊𝒅𝒆𝒏𝒄𝒆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e>
                          </m:d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𝒀</m:t>
                              </m:r>
                            </m:e>
                          </m:d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1" i="1" dirty="0">
                  <a:latin typeface="Cambria Math" panose="02040503050406030204" pitchFamily="18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𝑇𝑟𝑎𝑛𝑠𝑎𝑐𝑡𝑖𝑜𝑛𝑠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𝑐𝑜𝑛𝑡𝑎𝑖𝑛𝑖𝑛𝑔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𝑏𝑜𝑡h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𝑎𝑛𝑑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𝑇𝑟𝑎𝑛𝑠𝑎𝑐𝑡𝑖𝑜𝑛𝑠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𝑐𝑜𝑛𝑡𝑎𝑖𝑛𝑖𝑛𝑔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04DFF4A-5BFC-A249-8A06-2867D86F87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936" y="3325738"/>
                <a:ext cx="4332853" cy="1220847"/>
              </a:xfrm>
              <a:prstGeom prst="rect">
                <a:avLst/>
              </a:prstGeom>
              <a:blipFill>
                <a:blip r:embed="rId4"/>
                <a:stretch>
                  <a:fillRect b="-41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C770CF0-49DF-4D43-AFDB-5EEA42759F0E}"/>
                  </a:ext>
                </a:extLst>
              </p:cNvPr>
              <p:cNvSpPr txBox="1"/>
              <p:nvPr/>
            </p:nvSpPr>
            <p:spPr>
              <a:xfrm>
                <a:off x="360936" y="4937877"/>
                <a:ext cx="10737370" cy="945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𝑳𝒊𝒇𝒕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e>
                          </m:d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𝒀</m:t>
                              </m:r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𝑇𝑟𝑎𝑛𝑠𝑎𝑐𝑡𝑖𝑜𝑛𝑠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𝑐𝑜𝑛𝑡𝑎𝑖𝑛𝑖𝑛𝑔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𝑏𝑜𝑡h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𝑎𝑛𝑑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)/(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𝑇𝑟𝑎𝑛𝑠𝑎𝑐𝑡𝑖𝑜𝑛𝑠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𝑐𝑜𝑛𝑡𝑎𝑖𝑛𝑖𝑛𝑔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𝐹𝑟𝑎𝑐𝑡𝑖𝑜𝑛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𝑡𝑟𝑎𝑛𝑠𝑐𝑎𝑡𝑖𝑜𝑛𝑠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𝑐𝑜𝑛𝑡𝑎𝑖𝑛𝑖𝑛𝑔𝑌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C770CF0-49DF-4D43-AFDB-5EEA42759F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936" y="4937877"/>
                <a:ext cx="10737370" cy="945515"/>
              </a:xfrm>
              <a:prstGeom prst="rect">
                <a:avLst/>
              </a:prstGeom>
              <a:blipFill>
                <a:blip r:embed="rId5"/>
                <a:stretch>
                  <a:fillRect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8301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35318E-CF8B-3B4E-B59B-C6110C370FBA}"/>
              </a:ext>
            </a:extLst>
          </p:cNvPr>
          <p:cNvSpPr/>
          <p:nvPr/>
        </p:nvSpPr>
        <p:spPr>
          <a:xfrm>
            <a:off x="635256" y="213448"/>
            <a:ext cx="49228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Top 13 Association rules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93541D-9B32-F043-8613-C8AC9D01E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57" y="1156960"/>
            <a:ext cx="6794243" cy="3037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B37A1C-0683-644E-AEDC-B3F119BBE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270" y="2055660"/>
            <a:ext cx="3993073" cy="387339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8B736D-0B59-0A46-AA29-4076666F8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9058" y="4872290"/>
            <a:ext cx="3270442" cy="8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210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42518-26DE-AB48-AB38-EAB7BBC4F55B}"/>
              </a:ext>
            </a:extLst>
          </p:cNvPr>
          <p:cNvSpPr txBox="1">
            <a:spLocks/>
          </p:cNvSpPr>
          <p:nvPr/>
        </p:nvSpPr>
        <p:spPr>
          <a:xfrm>
            <a:off x="678385" y="274913"/>
            <a:ext cx="10364451" cy="693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F0112D-1D32-A34F-8EC1-93DE8A2DFC6A}"/>
              </a:ext>
            </a:extLst>
          </p:cNvPr>
          <p:cNvSpPr txBox="1"/>
          <p:nvPr/>
        </p:nvSpPr>
        <p:spPr>
          <a:xfrm>
            <a:off x="540152" y="968721"/>
            <a:ext cx="1111169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Garamond" panose="02020404030301010803" pitchFamily="18" charset="0"/>
              </a:rPr>
              <a:t>Identify the customers into different groups based on their behavior with the online retail. </a:t>
            </a:r>
          </a:p>
          <a:p>
            <a:r>
              <a:rPr lang="en-US" sz="2200" b="1" dirty="0">
                <a:latin typeface="Garamond" panose="02020404030301010803" pitchFamily="18" charset="0"/>
              </a:rPr>
              <a:t>Identify the Loyal Customers.</a:t>
            </a:r>
          </a:p>
          <a:p>
            <a:endParaRPr lang="en-US" dirty="0"/>
          </a:p>
          <a:p>
            <a:r>
              <a:rPr lang="en-US" sz="2200" dirty="0">
                <a:latin typeface="Garamond" panose="02020404030301010803" pitchFamily="18" charset="0"/>
              </a:rPr>
              <a:t>Customers of online-retail have been segmented into two groups with 99.8% accuracy using their Recency, Frequency and Monetary values. 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Group 1 – either with More Recency or Less Frequency or Less Monetary.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Group 2 – Less Recency, More Frequency and More Monetary.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Group 2 customers are identified as Loyal Customers.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E5496B-01F4-A048-AA64-DB2DFD2F32B2}"/>
              </a:ext>
            </a:extLst>
          </p:cNvPr>
          <p:cNvSpPr txBox="1"/>
          <p:nvPr/>
        </p:nvSpPr>
        <p:spPr>
          <a:xfrm>
            <a:off x="540151" y="3755408"/>
            <a:ext cx="111116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Garamond" panose="02020404030301010803" pitchFamily="18" charset="0"/>
              </a:rPr>
              <a:t>Identify Top 10 Association rules for the products purchased in the online retail</a:t>
            </a:r>
            <a:r>
              <a:rPr lang="en-US" dirty="0">
                <a:latin typeface="Garamond" panose="02020404030301010803" pitchFamily="18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8CB81D-9C4C-364A-B60E-CF2F580CE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792" y="4340210"/>
            <a:ext cx="4482013" cy="23390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5789BE-5D10-904E-B42B-89EA11DFE737}"/>
              </a:ext>
            </a:extLst>
          </p:cNvPr>
          <p:cNvSpPr txBox="1"/>
          <p:nvPr/>
        </p:nvSpPr>
        <p:spPr>
          <a:xfrm>
            <a:off x="789666" y="4675876"/>
            <a:ext cx="400105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Garamond" panose="02020404030301010803" pitchFamily="18" charset="0"/>
              </a:rPr>
              <a:t>Top 10 Association rules with 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100%confidence,</a:t>
            </a:r>
          </a:p>
          <a:p>
            <a:r>
              <a:rPr lang="en-US" sz="2200" dirty="0">
                <a:latin typeface="Garamond" panose="02020404030301010803" pitchFamily="18" charset="0"/>
              </a:rPr>
              <a:t>order by lift value.</a:t>
            </a:r>
          </a:p>
        </p:txBody>
      </p:sp>
    </p:spTree>
    <p:extLst>
      <p:ext uri="{BB962C8B-B14F-4D97-AF65-F5344CB8AC3E}">
        <p14:creationId xmlns:p14="http://schemas.microsoft.com/office/powerpoint/2010/main" val="35030529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928B170-B7BC-4BDA-AF69-28A89C4F8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Share With Person">
            <a:extLst>
              <a:ext uri="{FF2B5EF4-FFF2-40B4-BE49-F238E27FC236}">
                <a16:creationId xmlns:a16="http://schemas.microsoft.com/office/drawing/2014/main" id="{86E99B9A-169F-4DCB-B334-FE6A3A858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445" y="1719913"/>
            <a:ext cx="3427091" cy="3427091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E1E8C82-833C-4573-807A-A01BED3757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EEF339E-729E-1740-B67B-59B072847D8A}"/>
              </a:ext>
            </a:extLst>
          </p:cNvPr>
          <p:cNvSpPr txBox="1">
            <a:spLocks/>
          </p:cNvSpPr>
          <p:nvPr/>
        </p:nvSpPr>
        <p:spPr>
          <a:xfrm>
            <a:off x="2464274" y="329595"/>
            <a:ext cx="6564205" cy="8291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FUTURE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9C8BFD-97E5-6548-B381-19BB61FE3A63}"/>
              </a:ext>
            </a:extLst>
          </p:cNvPr>
          <p:cNvSpPr txBox="1"/>
          <p:nvPr/>
        </p:nvSpPr>
        <p:spPr>
          <a:xfrm>
            <a:off x="776877" y="1158749"/>
            <a:ext cx="6827690" cy="56992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</a:pPr>
            <a:endParaRPr lang="en-US" sz="2200" cap="all" dirty="0">
              <a:latin typeface="Garamond" panose="020204040303010108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70C6FB-34D8-CD47-A994-452DE9A487BA}"/>
              </a:ext>
            </a:extLst>
          </p:cNvPr>
          <p:cNvSpPr txBox="1"/>
          <p:nvPr/>
        </p:nvSpPr>
        <p:spPr>
          <a:xfrm>
            <a:off x="643464" y="1690062"/>
            <a:ext cx="666508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Garamond" panose="02020404030301010803" pitchFamily="18" charset="0"/>
              </a:rPr>
              <a:t>Use Gap-Statistic Method to find the optimal number of clusters for clustering.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Garamond" panose="02020404030301010803" pitchFamily="18" charset="0"/>
              </a:rPr>
              <a:t>Use Density based and K-</a:t>
            </a:r>
            <a:r>
              <a:rPr lang="en-US" sz="2200" dirty="0" err="1">
                <a:latin typeface="Garamond" panose="02020404030301010803" pitchFamily="18" charset="0"/>
              </a:rPr>
              <a:t>mediods</a:t>
            </a:r>
            <a:r>
              <a:rPr lang="en-US" sz="2200" dirty="0">
                <a:latin typeface="Garamond" panose="02020404030301010803" pitchFamily="18" charset="0"/>
              </a:rPr>
              <a:t> clustering algorithms for Customer segmentation.</a:t>
            </a:r>
          </a:p>
          <a:p>
            <a:endParaRPr lang="en-US" sz="22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Garamond" panose="02020404030301010803" pitchFamily="18" charset="0"/>
              </a:rPr>
              <a:t>Inspect Association rules with confidence levels 0.8, 0.7 and so.. .Business can use these rules in designing lossless promotional offers for the products.</a:t>
            </a:r>
          </a:p>
          <a:p>
            <a:endParaRPr lang="en-US" sz="22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42696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693676D-13B5-B644-8FB9-F6932A993D3D}"/>
              </a:ext>
            </a:extLst>
          </p:cNvPr>
          <p:cNvSpPr txBox="1"/>
          <p:nvPr/>
        </p:nvSpPr>
        <p:spPr>
          <a:xfrm>
            <a:off x="3440430" y="2320290"/>
            <a:ext cx="512351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>
                <a:solidFill>
                  <a:schemeClr val="accent1">
                    <a:lumMod val="75000"/>
                  </a:schemeClr>
                </a:solidFill>
                <a:latin typeface="Mistral" panose="03090702030407020403" pitchFamily="66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43522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E3254AE-C4CD-426D-A6E8-7FA13B0F8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5C53434-A0C7-4A81-8EB0-D460DAD9B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5D1B29D-DD78-764E-A079-6FE93BFBA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385" y="274913"/>
            <a:ext cx="10364451" cy="8861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DATA SET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BBC675EF-66E9-F645-9E93-E1124877CD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365313"/>
              </p:ext>
            </p:extLst>
          </p:nvPr>
        </p:nvGraphicFramePr>
        <p:xfrm>
          <a:off x="5151422" y="1714220"/>
          <a:ext cx="6507331" cy="3815121"/>
        </p:xfrm>
        <a:graphic>
          <a:graphicData uri="http://schemas.openxmlformats.org/drawingml/2006/table">
            <a:tbl>
              <a:tblPr firstRow="1" firstCol="1" bandRow="1">
                <a:tableStyleId>{8EC20E35-A176-4012-BC5E-935CFFF8708E}</a:tableStyleId>
              </a:tblPr>
              <a:tblGrid>
                <a:gridCol w="1756372">
                  <a:extLst>
                    <a:ext uri="{9D8B030D-6E8A-4147-A177-3AD203B41FA5}">
                      <a16:colId xmlns:a16="http://schemas.microsoft.com/office/drawing/2014/main" val="1670439758"/>
                    </a:ext>
                  </a:extLst>
                </a:gridCol>
                <a:gridCol w="3017202">
                  <a:extLst>
                    <a:ext uri="{9D8B030D-6E8A-4147-A177-3AD203B41FA5}">
                      <a16:colId xmlns:a16="http://schemas.microsoft.com/office/drawing/2014/main" val="282914209"/>
                    </a:ext>
                  </a:extLst>
                </a:gridCol>
                <a:gridCol w="1733757">
                  <a:extLst>
                    <a:ext uri="{9D8B030D-6E8A-4147-A177-3AD203B41FA5}">
                      <a16:colId xmlns:a16="http://schemas.microsoft.com/office/drawing/2014/main" val="1295557122"/>
                    </a:ext>
                  </a:extLst>
                </a:gridCol>
              </a:tblGrid>
              <a:tr h="2716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Attribute 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Description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Data Type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/>
                </a:tc>
                <a:extLst>
                  <a:ext uri="{0D108BD9-81ED-4DB2-BD59-A6C34878D82A}">
                    <a16:rowId xmlns:a16="http://schemas.microsoft.com/office/drawing/2014/main" val="3845409305"/>
                  </a:ext>
                </a:extLst>
              </a:tr>
              <a:tr h="2716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  <a:latin typeface="Garamond" panose="02020404030301010803" pitchFamily="18" charset="0"/>
                        </a:rPr>
                        <a:t>InvoiceNo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Invoice number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Character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/>
                </a:tc>
                <a:extLst>
                  <a:ext uri="{0D108BD9-81ED-4DB2-BD59-A6C34878D82A}">
                    <a16:rowId xmlns:a16="http://schemas.microsoft.com/office/drawing/2014/main" val="1032270852"/>
                  </a:ext>
                </a:extLst>
              </a:tr>
              <a:tr h="2716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StockCode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Product Code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Character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/>
                </a:tc>
                <a:extLst>
                  <a:ext uri="{0D108BD9-81ED-4DB2-BD59-A6C34878D82A}">
                    <a16:rowId xmlns:a16="http://schemas.microsoft.com/office/drawing/2014/main" val="1057125716"/>
                  </a:ext>
                </a:extLst>
              </a:tr>
              <a:tr h="2716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Description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Product Name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Character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/>
                </a:tc>
                <a:extLst>
                  <a:ext uri="{0D108BD9-81ED-4DB2-BD59-A6C34878D82A}">
                    <a16:rowId xmlns:a16="http://schemas.microsoft.com/office/drawing/2014/main" val="838409129"/>
                  </a:ext>
                </a:extLst>
              </a:tr>
              <a:tr h="76121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Quantity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Quantity of each product per transaction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Number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/>
                </a:tc>
                <a:extLst>
                  <a:ext uri="{0D108BD9-81ED-4DB2-BD59-A6C34878D82A}">
                    <a16:rowId xmlns:a16="http://schemas.microsoft.com/office/drawing/2014/main" val="2111530588"/>
                  </a:ext>
                </a:extLst>
              </a:tr>
              <a:tr h="51644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InvoiceDate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Invoice Date and Time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Number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/>
                </a:tc>
                <a:extLst>
                  <a:ext uri="{0D108BD9-81ED-4DB2-BD59-A6C34878D82A}">
                    <a16:rowId xmlns:a16="http://schemas.microsoft.com/office/drawing/2014/main" val="2565391987"/>
                  </a:ext>
                </a:extLst>
              </a:tr>
              <a:tr h="51644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UnitPrice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Price of the Product per unit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Number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/>
                </a:tc>
                <a:extLst>
                  <a:ext uri="{0D108BD9-81ED-4DB2-BD59-A6C34878D82A}">
                    <a16:rowId xmlns:a16="http://schemas.microsoft.com/office/drawing/2014/main" val="3937093103"/>
                  </a:ext>
                </a:extLst>
              </a:tr>
              <a:tr h="2716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CustomerID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Customer Number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Number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/>
                </a:tc>
                <a:extLst>
                  <a:ext uri="{0D108BD9-81ED-4DB2-BD59-A6C34878D82A}">
                    <a16:rowId xmlns:a16="http://schemas.microsoft.com/office/drawing/2014/main" val="11440174"/>
                  </a:ext>
                </a:extLst>
              </a:tr>
              <a:tr h="2716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aramond" panose="02020404030301010803" pitchFamily="18" charset="0"/>
                        </a:rPr>
                        <a:t>Country</a:t>
                      </a:r>
                      <a:endParaRPr lang="en-US" sz="200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Country Name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aramond" panose="02020404030301010803" pitchFamily="18" charset="0"/>
                        </a:rPr>
                        <a:t>Character</a:t>
                      </a:r>
                      <a:endParaRPr lang="en-US" sz="2000" dirty="0">
                        <a:effectLst/>
                        <a:latin typeface="Garamond" panose="02020404030301010803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4365" marR="84365" marT="0" marB="0"/>
                </a:tc>
                <a:extLst>
                  <a:ext uri="{0D108BD9-81ED-4DB2-BD59-A6C34878D82A}">
                    <a16:rowId xmlns:a16="http://schemas.microsoft.com/office/drawing/2014/main" val="234768310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E6B8841-6575-E649-AEE1-1252BF05EA27}"/>
              </a:ext>
            </a:extLst>
          </p:cNvPr>
          <p:cNvSpPr txBox="1"/>
          <p:nvPr/>
        </p:nvSpPr>
        <p:spPr>
          <a:xfrm>
            <a:off x="533247" y="1298067"/>
            <a:ext cx="4084928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Garamond" panose="02020404030301010803" pitchFamily="18" charset="0"/>
              </a:rPr>
              <a:t>Dataset contains the Business data, and this data set belongs to a UK-based registered non-store online retail.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>
              <a:latin typeface="Garamond" panose="02020404030301010803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Garamond" panose="02020404030301010803" pitchFamily="18" charset="0"/>
              </a:rPr>
              <a:t>This Data set contains all  the transactions data occurred between 01/12/2010 and 09/12/2011.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>
              <a:latin typeface="Garamond" panose="02020404030301010803" pitchFamily="18" charset="0"/>
            </a:endParaRPr>
          </a:p>
          <a:p>
            <a:pPr lvl="0"/>
            <a:r>
              <a:rPr lang="en-US" sz="2200" dirty="0">
                <a:latin typeface="Garamond" panose="02020404030301010803" pitchFamily="18" charset="0"/>
              </a:rPr>
              <a:t>Number of Instances : 541909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7030A0"/>
                </a:solidFill>
                <a:latin typeface="Garamond" panose="02020404030301010803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Retail Dataset</a:t>
            </a:r>
            <a:endParaRPr lang="en-US" dirty="0">
              <a:solidFill>
                <a:srgbClr val="7030A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789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AD20AEA-7CAF-4A83-BE2E-EAF010B8B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A391C69-E52F-4DC0-B51A-0DABC5484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7122A9B-39BB-4BA2-A874-7E7A0C787E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31" r="28096"/>
          <a:stretch/>
        </p:blipFill>
        <p:spPr>
          <a:xfrm>
            <a:off x="81332" y="10"/>
            <a:ext cx="4834706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48390FD-448E-4FF2-AEE8-C46960568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4725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BD259F2-A289-4420-B3EB-BBC6A904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F1D3EDD-237D-1447-A91C-D6487D877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758" y="461282"/>
            <a:ext cx="6043196" cy="86343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RESEARCH PROBLEMS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1CD77D-629C-D248-B830-6735C7B902DE}"/>
              </a:ext>
            </a:extLst>
          </p:cNvPr>
          <p:cNvSpPr/>
          <p:nvPr/>
        </p:nvSpPr>
        <p:spPr>
          <a:xfrm>
            <a:off x="5520758" y="1936137"/>
            <a:ext cx="569511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2200" dirty="0">
                <a:latin typeface="Garamond" panose="02020404030301010803" pitchFamily="18" charset="0"/>
              </a:rPr>
              <a:t>Identify the customers into different groups based on their behavior with the online retail. Identify the Loyal Customers.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9F68E3-8B82-0E48-9DE1-6777ECAC4815}"/>
              </a:ext>
            </a:extLst>
          </p:cNvPr>
          <p:cNvSpPr/>
          <p:nvPr/>
        </p:nvSpPr>
        <p:spPr>
          <a:xfrm>
            <a:off x="5520758" y="4012348"/>
            <a:ext cx="569511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2200" dirty="0">
                <a:latin typeface="Garamond" panose="02020404030301010803" pitchFamily="18" charset="0"/>
              </a:rPr>
              <a:t>Identify Top 10 Association rules for the products purchased in the online retail.</a:t>
            </a:r>
          </a:p>
        </p:txBody>
      </p:sp>
    </p:spTree>
    <p:extLst>
      <p:ext uri="{BB962C8B-B14F-4D97-AF65-F5344CB8AC3E}">
        <p14:creationId xmlns:p14="http://schemas.microsoft.com/office/powerpoint/2010/main" val="807979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2A68A80-63CB-6E4E-9FE5-E88A784B1C80}"/>
              </a:ext>
            </a:extLst>
          </p:cNvPr>
          <p:cNvSpPr txBox="1">
            <a:spLocks/>
          </p:cNvSpPr>
          <p:nvPr/>
        </p:nvSpPr>
        <p:spPr>
          <a:xfrm>
            <a:off x="678385" y="274913"/>
            <a:ext cx="10364451" cy="693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PROPOSED SOLUTIONS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70F42B-3D96-2245-8B15-80DF7AB48A49}"/>
              </a:ext>
            </a:extLst>
          </p:cNvPr>
          <p:cNvSpPr/>
          <p:nvPr/>
        </p:nvSpPr>
        <p:spPr>
          <a:xfrm>
            <a:off x="986829" y="1046227"/>
            <a:ext cx="10056007" cy="5186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2200" b="1" dirty="0">
                <a:latin typeface="Garamond" panose="02020404030301010803" pitchFamily="18" charset="0"/>
              </a:rPr>
              <a:t>Identify the customers into different groups based on their behavior with the online retail. </a:t>
            </a:r>
          </a:p>
          <a:p>
            <a:pPr lvl="1" algn="just">
              <a:spcAft>
                <a:spcPts val="600"/>
              </a:spcAft>
            </a:pPr>
            <a:r>
              <a:rPr lang="en-US" sz="2200" dirty="0">
                <a:latin typeface="Garamond" panose="02020404030301010803" pitchFamily="18" charset="0"/>
              </a:rPr>
              <a:t>RFM Analysis is the data-driven customer segmentation technique.</a:t>
            </a:r>
          </a:p>
          <a:p>
            <a:pPr lvl="1" algn="just">
              <a:spcAft>
                <a:spcPts val="600"/>
              </a:spcAft>
            </a:pPr>
            <a:r>
              <a:rPr lang="en-US" sz="2200" dirty="0">
                <a:latin typeface="Garamond" panose="02020404030301010803" pitchFamily="18" charset="0"/>
              </a:rPr>
              <a:t>Recency 	: Number of days from the last purchase</a:t>
            </a:r>
          </a:p>
          <a:p>
            <a:pPr lvl="1" algn="just">
              <a:spcAft>
                <a:spcPts val="600"/>
              </a:spcAft>
            </a:pPr>
            <a:r>
              <a:rPr lang="en-US" sz="2200" dirty="0">
                <a:latin typeface="Garamond" panose="02020404030301010803" pitchFamily="18" charset="0"/>
              </a:rPr>
              <a:t>Frequency	: Number of visits</a:t>
            </a:r>
          </a:p>
          <a:p>
            <a:pPr lvl="1" algn="just">
              <a:spcAft>
                <a:spcPts val="600"/>
              </a:spcAft>
            </a:pPr>
            <a:r>
              <a:rPr lang="en-US" sz="2200" dirty="0">
                <a:latin typeface="Garamond" panose="02020404030301010803" pitchFamily="18" charset="0"/>
              </a:rPr>
              <a:t>Monetary	: Total amount spent</a:t>
            </a:r>
          </a:p>
          <a:p>
            <a:pPr lvl="1" algn="just">
              <a:spcAft>
                <a:spcPts val="600"/>
              </a:spcAft>
            </a:pPr>
            <a:r>
              <a:rPr lang="en-US" sz="2200" dirty="0">
                <a:latin typeface="Garamond" panose="02020404030301010803" pitchFamily="18" charset="0"/>
              </a:rPr>
              <a:t>we use both K-means Clustering and Hierarchal clustering</a:t>
            </a:r>
            <a:r>
              <a:rPr lang="en-US" sz="2200" i="1" dirty="0">
                <a:latin typeface="Garamond" panose="02020404030301010803" pitchFamily="18" charset="0"/>
              </a:rPr>
              <a:t> </a:t>
            </a:r>
            <a:r>
              <a:rPr lang="en-US" sz="2200" dirty="0">
                <a:latin typeface="Garamond" panose="02020404030301010803" pitchFamily="18" charset="0"/>
              </a:rPr>
              <a:t>algorithms on RFM data for customer segmentation.</a:t>
            </a:r>
          </a:p>
          <a:p>
            <a:pPr algn="just">
              <a:spcAft>
                <a:spcPts val="600"/>
              </a:spcAft>
            </a:pPr>
            <a:endParaRPr lang="en-US" sz="2200" b="1" dirty="0">
              <a:latin typeface="Garamond" panose="02020404030301010803" pitchFamily="18" charset="0"/>
            </a:endParaRPr>
          </a:p>
          <a:p>
            <a:pPr algn="just">
              <a:spcAft>
                <a:spcPts val="600"/>
              </a:spcAft>
            </a:pPr>
            <a:r>
              <a:rPr lang="en-US" sz="2200" b="1" dirty="0">
                <a:latin typeface="Garamond" panose="02020404030301010803" pitchFamily="18" charset="0"/>
              </a:rPr>
              <a:t>Identify Top 10 Association rules for the products purchased in the online retail. </a:t>
            </a:r>
          </a:p>
          <a:p>
            <a:pPr lvl="1" algn="just">
              <a:spcAft>
                <a:spcPts val="600"/>
              </a:spcAft>
            </a:pPr>
            <a:r>
              <a:rPr lang="en-US" sz="2200" dirty="0">
                <a:latin typeface="Garamond" panose="02020404030301010803" pitchFamily="18" charset="0"/>
              </a:rPr>
              <a:t>Group the products based on </a:t>
            </a:r>
            <a:r>
              <a:rPr lang="en-US" sz="2200" dirty="0" err="1">
                <a:latin typeface="Garamond" panose="02020404030301010803" pitchFamily="18" charset="0"/>
              </a:rPr>
              <a:t>InvoiceNo</a:t>
            </a:r>
            <a:r>
              <a:rPr lang="en-US" sz="2200" dirty="0">
                <a:latin typeface="Garamond" panose="02020404030301010803" pitchFamily="18" charset="0"/>
              </a:rPr>
              <a:t> and apply Apriori algorithm to find the association rules for the products.</a:t>
            </a:r>
          </a:p>
          <a:p>
            <a:pPr lvl="1" algn="just">
              <a:spcAft>
                <a:spcPts val="600"/>
              </a:spcAft>
            </a:pPr>
            <a:endParaRPr lang="en-US" sz="22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982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723F282-6CF2-4544-B78E-B44F7BE4B5F4}"/>
              </a:ext>
            </a:extLst>
          </p:cNvPr>
          <p:cNvSpPr txBox="1"/>
          <p:nvPr/>
        </p:nvSpPr>
        <p:spPr>
          <a:xfrm>
            <a:off x="621285" y="190763"/>
            <a:ext cx="2988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Load the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A8CA2E9-2372-114D-A22C-1609D34E9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85" y="1821014"/>
            <a:ext cx="10871546" cy="409231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C8812C-3B69-F048-8488-AC9406D9B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85" y="1090982"/>
            <a:ext cx="10871546" cy="7300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0208B-BBCC-E045-899E-68DBA3670D19}"/>
              </a:ext>
            </a:extLst>
          </p:cNvPr>
          <p:cNvSpPr txBox="1"/>
          <p:nvPr/>
        </p:nvSpPr>
        <p:spPr>
          <a:xfrm>
            <a:off x="8380071" y="1912035"/>
            <a:ext cx="2858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Observations = 541909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Variables = 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3AE04C-A232-2F4D-8502-6BA1F9341300}"/>
              </a:ext>
            </a:extLst>
          </p:cNvPr>
          <p:cNvSpPr txBox="1"/>
          <p:nvPr/>
        </p:nvSpPr>
        <p:spPr>
          <a:xfrm>
            <a:off x="8299048" y="3808071"/>
            <a:ext cx="29399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Change InvoiceDate type from Number to Date</a:t>
            </a:r>
          </a:p>
        </p:txBody>
      </p:sp>
    </p:spTree>
    <p:extLst>
      <p:ext uri="{BB962C8B-B14F-4D97-AF65-F5344CB8AC3E}">
        <p14:creationId xmlns:p14="http://schemas.microsoft.com/office/powerpoint/2010/main" val="3315084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28A878-765B-1A45-9FB3-D2C8BD726236}"/>
              </a:ext>
            </a:extLst>
          </p:cNvPr>
          <p:cNvSpPr txBox="1"/>
          <p:nvPr/>
        </p:nvSpPr>
        <p:spPr>
          <a:xfrm>
            <a:off x="534155" y="181738"/>
            <a:ext cx="6111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Pre-Processing the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189FFA-F052-3845-BFCF-21668FC69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84" y="3039350"/>
            <a:ext cx="9738167" cy="13797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567843-0FA8-9C47-974D-15FA89974094}"/>
              </a:ext>
            </a:extLst>
          </p:cNvPr>
          <p:cNvSpPr txBox="1"/>
          <p:nvPr/>
        </p:nvSpPr>
        <p:spPr>
          <a:xfrm>
            <a:off x="417376" y="4419145"/>
            <a:ext cx="56281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  Remove return Transactions - Summary of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A73183-318A-7C43-A2E9-9A0232EA4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84" y="4864041"/>
            <a:ext cx="9670473" cy="17397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AD0389-7FB1-1C40-A350-5AE4E1F3A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85" y="949411"/>
            <a:ext cx="9738168" cy="6455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C0CE6B-8B37-0248-8D02-63B8AFBF16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285" y="1594921"/>
            <a:ext cx="9738166" cy="15094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6286A1-A5C9-4D44-AD6B-69BBA2952932}"/>
              </a:ext>
            </a:extLst>
          </p:cNvPr>
          <p:cNvSpPr txBox="1"/>
          <p:nvPr/>
        </p:nvSpPr>
        <p:spPr>
          <a:xfrm>
            <a:off x="7689316" y="1698307"/>
            <a:ext cx="2602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Handling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2564260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725F11-3CB4-B149-A733-9F97D88D36F4}"/>
              </a:ext>
            </a:extLst>
          </p:cNvPr>
          <p:cNvSpPr txBox="1"/>
          <p:nvPr/>
        </p:nvSpPr>
        <p:spPr>
          <a:xfrm>
            <a:off x="534155" y="97080"/>
            <a:ext cx="8845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Customer Segmentation – Calculate RFM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28914F-ABBB-A248-BDCE-C3450604B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155" y="3429000"/>
            <a:ext cx="5372793" cy="3053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61D3FA-5071-644B-870E-829349717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053" y="3416760"/>
            <a:ext cx="5555848" cy="30535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22DD12-75ED-B14E-A6BD-D9685048D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7356" y="902933"/>
            <a:ext cx="7523545" cy="23665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42164D-ECE0-AB46-BAE8-AB604AC60FEA}"/>
              </a:ext>
            </a:extLst>
          </p:cNvPr>
          <p:cNvSpPr txBox="1"/>
          <p:nvPr/>
        </p:nvSpPr>
        <p:spPr>
          <a:xfrm>
            <a:off x="534155" y="989760"/>
            <a:ext cx="34359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Garamond" panose="02020404030301010803" pitchFamily="18" charset="0"/>
              </a:rPr>
              <a:t>Recency : </a:t>
            </a:r>
            <a:r>
              <a:rPr lang="en-US" sz="2200" dirty="0">
                <a:latin typeface="Garamond" panose="02020404030301010803" pitchFamily="18" charset="0"/>
              </a:rPr>
              <a:t>Number of days 			since last Purchase.</a:t>
            </a:r>
          </a:p>
          <a:p>
            <a:r>
              <a:rPr lang="en-US" sz="2200" b="1" dirty="0">
                <a:latin typeface="Garamond" panose="02020404030301010803" pitchFamily="18" charset="0"/>
              </a:rPr>
              <a:t>Frequency: </a:t>
            </a:r>
            <a:r>
              <a:rPr lang="en-US" sz="2200" dirty="0">
                <a:latin typeface="Garamond" panose="02020404030301010803" pitchFamily="18" charset="0"/>
              </a:rPr>
              <a:t>Number of 					visits.</a:t>
            </a:r>
          </a:p>
          <a:p>
            <a:r>
              <a:rPr lang="en-US" sz="2200" b="1" dirty="0">
                <a:latin typeface="Garamond" panose="02020404030301010803" pitchFamily="18" charset="0"/>
              </a:rPr>
              <a:t>Monetary: </a:t>
            </a:r>
            <a:r>
              <a:rPr lang="en-US" sz="2200" dirty="0">
                <a:latin typeface="Garamond" panose="02020404030301010803" pitchFamily="18" charset="0"/>
              </a:rPr>
              <a:t>Total amount 				spent.</a:t>
            </a:r>
          </a:p>
        </p:txBody>
      </p:sp>
    </p:spTree>
    <p:extLst>
      <p:ext uri="{BB962C8B-B14F-4D97-AF65-F5344CB8AC3E}">
        <p14:creationId xmlns:p14="http://schemas.microsoft.com/office/powerpoint/2010/main" val="98158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FF353B-6170-6447-B361-B326DE0C892F}"/>
              </a:ext>
            </a:extLst>
          </p:cNvPr>
          <p:cNvSpPr txBox="1"/>
          <p:nvPr/>
        </p:nvSpPr>
        <p:spPr>
          <a:xfrm>
            <a:off x="534155" y="97080"/>
            <a:ext cx="8845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Garamond" panose="02020404030301010803" pitchFamily="18" charset="0"/>
              </a:rPr>
              <a:t>RFM data Pre-Processing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D9E2DE-2877-5C4B-BEC1-3A3C86FE8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02" y="844951"/>
            <a:ext cx="5939874" cy="35933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C8D7A2-886F-974C-BCF0-3C2E608B7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433" y="844951"/>
            <a:ext cx="3313914" cy="3441209"/>
          </a:xfrm>
          <a:prstGeom prst="rect">
            <a:avLst/>
          </a:prstGeom>
          <a:solidFill>
            <a:schemeClr val="tx1">
              <a:alpha val="11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9E9CEC-1F26-434D-A381-321F2EBE5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8382" y="4539843"/>
            <a:ext cx="5939875" cy="21944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D48AD9-A961-1C41-A81E-26001BAEB665}"/>
              </a:ext>
            </a:extLst>
          </p:cNvPr>
          <p:cNvSpPr txBox="1"/>
          <p:nvPr/>
        </p:nvSpPr>
        <p:spPr>
          <a:xfrm>
            <a:off x="4816995" y="1212171"/>
            <a:ext cx="2079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Removing Outliers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55E0C1-6817-E34D-81F1-62A35A7E9678}"/>
              </a:ext>
            </a:extLst>
          </p:cNvPr>
          <p:cNvSpPr txBox="1"/>
          <p:nvPr/>
        </p:nvSpPr>
        <p:spPr>
          <a:xfrm>
            <a:off x="6715377" y="4657619"/>
            <a:ext cx="158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Scale the data</a:t>
            </a:r>
          </a:p>
        </p:txBody>
      </p:sp>
    </p:spTree>
    <p:extLst>
      <p:ext uri="{BB962C8B-B14F-4D97-AF65-F5344CB8AC3E}">
        <p14:creationId xmlns:p14="http://schemas.microsoft.com/office/powerpoint/2010/main" val="2019583001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2175</TotalTime>
  <Words>1040</Words>
  <Application>Microsoft Macintosh PowerPoint</Application>
  <PresentationFormat>Widescreen</PresentationFormat>
  <Paragraphs>184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Cambria Math</vt:lpstr>
      <vt:lpstr>Garamond</vt:lpstr>
      <vt:lpstr>Mistral</vt:lpstr>
      <vt:lpstr>Tw Cen MT</vt:lpstr>
      <vt:lpstr>Droplet</vt:lpstr>
      <vt:lpstr>Customer SEGMENTATION and MARKET BASKET ANALYSIS FOR AN ONLINE RETAIL</vt:lpstr>
      <vt:lpstr>INTRODUCTION</vt:lpstr>
      <vt:lpstr>DATA SET</vt:lpstr>
      <vt:lpstr>RESEARCH PROBLEMS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and MARKET BASKET ANALYSIS FOR AN ONLINE RETAIL</dc:title>
  <dc:creator>Bhavya Sree Bindela</dc:creator>
  <cp:lastModifiedBy>Bhavya Sree Bindela</cp:lastModifiedBy>
  <cp:revision>72</cp:revision>
  <dcterms:created xsi:type="dcterms:W3CDTF">2020-11-17T22:04:58Z</dcterms:created>
  <dcterms:modified xsi:type="dcterms:W3CDTF">2020-12-04T22:31:35Z</dcterms:modified>
</cp:coreProperties>
</file>

<file path=docProps/thumbnail.jpeg>
</file>